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6" r:id="rId2"/>
    <p:sldId id="273" r:id="rId3"/>
    <p:sldId id="275" r:id="rId4"/>
    <p:sldId id="274" r:id="rId5"/>
    <p:sldId id="270" r:id="rId6"/>
    <p:sldId id="293" r:id="rId7"/>
    <p:sldId id="271" r:id="rId8"/>
    <p:sldId id="290" r:id="rId9"/>
    <p:sldId id="284" r:id="rId10"/>
    <p:sldId id="287" r:id="rId11"/>
    <p:sldId id="288" r:id="rId12"/>
    <p:sldId id="268" r:id="rId13"/>
    <p:sldId id="276" r:id="rId14"/>
    <p:sldId id="277" r:id="rId15"/>
    <p:sldId id="278" r:id="rId16"/>
    <p:sldId id="279" r:id="rId17"/>
    <p:sldId id="280" r:id="rId18"/>
    <p:sldId id="281" r:id="rId19"/>
    <p:sldId id="282" r:id="rId20"/>
    <p:sldId id="292" r:id="rId21"/>
    <p:sldId id="294" r:id="rId2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D39706-EA91-4D19-BF09-4006734B667E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5AFB24-7542-436F-96B3-0980565BD928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F489D89-B164-4ADD-9B61-B5F19D4C0A46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l-PL"/>
          </a:p>
        </p:txBody>
      </p:sp>
      <p:sp>
        <p:nvSpPr>
          <p:cNvPr id="10" name="Prostokąt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Prostokąt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Prostokąt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Łącznik prosty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Łącznik prosty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Łącznik prosty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Łącznik prosty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Łącznik prosty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Łącznik prosty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Prostokąt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9D89-B164-4ADD-9B61-B5F19D4C0A46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9D89-B164-4ADD-9B61-B5F19D4C0A46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F489D89-B164-4ADD-9B61-B5F19D4C0A46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F489D89-B164-4ADD-9B61-B5F19D4C0A46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l-PL"/>
          </a:p>
        </p:txBody>
      </p:sp>
      <p:sp>
        <p:nvSpPr>
          <p:cNvPr id="9" name="Prostokąt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ostokąt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Łącznik prosty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Łącznik prosty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Łącznik prosty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Łącznik prosty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Łącznik prosty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rostokąt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Łącznik prosty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9D89-B164-4ADD-9B61-B5F19D4C0A46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Symbol zastępczy zawartości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9D89-B164-4ADD-9B61-B5F19D4C0A46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12" name="Symbol zastępczy tekstu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14" name="Symbol zastępczy tekstu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6" name="Symbol zastępczy daty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F489D89-B164-4ADD-9B61-B5F19D4C0A46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9D89-B164-4ADD-9B61-B5F19D4C0A46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Łącznik prosty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8" name="Łącznik prosty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Łącznik prosty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Łącznik prosty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rostokąt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Łącznik prosty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Symbol zastępczy zawartości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21" name="Symbol zastępczy daty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F489D89-B164-4ADD-9B61-B5F19D4C0A46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22" name="Symbol zastępczy numeru slajd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3" name="Symbol zastępczy stopki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Łącznik prosty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l-PL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10" name="Łącznik prosty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Prostokąt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Łącznik prosty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Łącznik prosty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Łącznik prosty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Symbol zastępczy daty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F489D89-B164-4ADD-9B61-B5F19D4C0A46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1" name="Symbol zastępczy stopki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Łącznik prosty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/>
              <a:t>Kliknij, aby edytować style wzorca tekstu</a:t>
            </a:r>
          </a:p>
          <a:p>
            <a:pPr lvl="1" eaLnBrk="1" latinLnBrk="0" hangingPunct="1"/>
            <a:r>
              <a:rPr kumimoji="0" lang="pl-PL"/>
              <a:t>Drugi poziom</a:t>
            </a:r>
          </a:p>
          <a:p>
            <a:pPr lvl="2" eaLnBrk="1" latinLnBrk="0" hangingPunct="1"/>
            <a:r>
              <a:rPr kumimoji="0" lang="pl-PL"/>
              <a:t>Trzeci poziom</a:t>
            </a:r>
          </a:p>
          <a:p>
            <a:pPr lvl="3" eaLnBrk="1" latinLnBrk="0" hangingPunct="1"/>
            <a:r>
              <a:rPr kumimoji="0" lang="pl-PL"/>
              <a:t>Czwarty poziom</a:t>
            </a:r>
          </a:p>
          <a:p>
            <a:pPr lvl="4" eaLnBrk="1" latinLnBrk="0" hangingPunct="1"/>
            <a:r>
              <a:rPr kumimoji="0" lang="pl-PL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F489D89-B164-4ADD-9B61-B5F19D4C0A46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Łącznik prosty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Łącznik prosty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rostokąt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Łącznik prosty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oradnikzdrowie.pl/uroda/kosmetyki/skladniki-kosmetykow-co-musisz-o-nich-wiedziec-aa-tWwb-QHFZ-L2Zd.html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Formy kosmetyczne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Web Quest dla uczniów niesłyszących z zakresu przedmiotu </a:t>
            </a:r>
            <a:r>
              <a:rPr lang="pl-PL"/>
              <a:t>kosmetyka pielęgnacyjna </a:t>
            </a:r>
            <a:r>
              <a:rPr lang="pl-PL" dirty="0"/>
              <a:t>i upiększająca twarzy ,szyi i dekoltu</a:t>
            </a:r>
          </a:p>
        </p:txBody>
      </p:sp>
      <p:pic>
        <p:nvPicPr>
          <p:cNvPr id="1026" name="Picture 2" descr="C:\Users\user\Pictures\image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768" y="928670"/>
            <a:ext cx="1800225" cy="2543175"/>
          </a:xfrm>
          <a:prstGeom prst="rect">
            <a:avLst/>
          </a:prstGeom>
          <a:noFill/>
        </p:spPr>
      </p:pic>
      <p:pic>
        <p:nvPicPr>
          <p:cNvPr id="6" name="Picture 2" descr="EOG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404664"/>
            <a:ext cx="1279159" cy="89632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Proces: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/>
              <a:t>Uczniowie mają czas na opracowanie i przedstawienie projektu trzy tygodnie:</a:t>
            </a:r>
          </a:p>
          <a:p>
            <a:r>
              <a:rPr lang="pl-PL" dirty="0"/>
              <a:t>Plan pracy:</a:t>
            </a:r>
          </a:p>
          <a:p>
            <a:pPr marL="0" indent="0">
              <a:buNone/>
            </a:pPr>
            <a:endParaRPr lang="pl-PL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5323728"/>
              </p:ext>
            </p:extLst>
          </p:nvPr>
        </p:nvGraphicFramePr>
        <p:xfrm>
          <a:off x="755576" y="3573016"/>
          <a:ext cx="7704856" cy="183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048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/>
                        <a:t>Pierwszy tydzień: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 dirty="0"/>
                        <a:t>Zapoznanie z zakresem zadań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 dirty="0"/>
                        <a:t>Rozdzielenie zagadnień do opracowania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 dirty="0"/>
                        <a:t>Zapoznanie ze źródłami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 dirty="0"/>
                        <a:t>Poszukanie informacji na temat form kosmetycznych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 dirty="0"/>
                        <a:t>Opracowanie wspólnego tematu opowiadania lub informacji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67635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Proces: 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251802748"/>
              </p:ext>
            </p:extLst>
          </p:nvPr>
        </p:nvGraphicFramePr>
        <p:xfrm>
          <a:off x="457200" y="1600200"/>
          <a:ext cx="7467600" cy="20114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67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48454">
                <a:tc>
                  <a:txBody>
                    <a:bodyPr/>
                    <a:lstStyle/>
                    <a:p>
                      <a:r>
                        <a:rPr lang="pl-PL" dirty="0"/>
                        <a:t>Drugi tydzień:</a:t>
                      </a:r>
                    </a:p>
                  </a:txBody>
                  <a:tcPr marL="82973" marR="8297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52354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dirty="0"/>
                        <a:t>Przeglądnięcie  zebranych</a:t>
                      </a:r>
                      <a:r>
                        <a:rPr lang="pl-PL" baseline="0" dirty="0"/>
                        <a:t> informacji dotyczących tematyki zadania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 dirty="0"/>
                        <a:t>Opracowanie prezentacji zawierającej poprawność gramatyczną  i odpowiedni dobór  słownictwa zawodowego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 dirty="0"/>
                        <a:t>Przygotowanie prezentacji o  formach kosmetycznych</a:t>
                      </a:r>
                    </a:p>
                  </a:txBody>
                  <a:tcPr marL="82973" marR="8297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6786365"/>
              </p:ext>
            </p:extLst>
          </p:nvPr>
        </p:nvGraphicFramePr>
        <p:xfrm>
          <a:off x="467544" y="4149081"/>
          <a:ext cx="8208912" cy="17122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08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97808">
                <a:tc>
                  <a:txBody>
                    <a:bodyPr/>
                    <a:lstStyle/>
                    <a:p>
                      <a:r>
                        <a:rPr lang="pl-PL" dirty="0"/>
                        <a:t>Trzeci tydzień: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 dirty="0"/>
                        <a:t>Dopracowanie techniczne całej prezentacji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 dirty="0"/>
                        <a:t>Prezentacja efektów swojej pracy na forum klasy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68837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ytuł 1"/>
          <p:cNvSpPr>
            <a:spLocks noGrp="1"/>
          </p:cNvSpPr>
          <p:nvPr>
            <p:ph type="title" idx="4294967295"/>
          </p:nvPr>
        </p:nvSpPr>
        <p:spPr>
          <a:xfrm>
            <a:off x="0" y="571500"/>
            <a:ext cx="8229600" cy="4802188"/>
          </a:xfrm>
        </p:spPr>
        <p:txBody>
          <a:bodyPr>
            <a:normAutofit fontScale="90000"/>
          </a:bodyPr>
          <a:lstStyle/>
          <a:p>
            <a:r>
              <a:rPr lang="pl-PL" sz="2200" b="1" dirty="0" err="1"/>
              <a:t>Fromy</a:t>
            </a:r>
            <a:r>
              <a:rPr lang="pl-PL" sz="2200" b="1" dirty="0"/>
              <a:t> kosmetyczne  w </a:t>
            </a:r>
            <a:r>
              <a:rPr lang="pl-PL" sz="2200" b="1" dirty="0" err="1"/>
              <a:t>internecie</a:t>
            </a:r>
            <a:br>
              <a:rPr lang="pl-PL" sz="5400" dirty="0"/>
            </a:br>
            <a:br>
              <a:rPr lang="pl-PL" sz="5400" dirty="0"/>
            </a:br>
            <a:r>
              <a:rPr lang="pl-PL" sz="2200" dirty="0"/>
              <a:t>podręcznik  pt „ Kosmetyka pielęgnacyjna i upiększająca twarzy, szyi i dekoltu” aut: B. Drygas, M. Mrozowska, R. </a:t>
            </a:r>
            <a:r>
              <a:rPr lang="pl-PL" sz="2200" dirty="0" err="1"/>
              <a:t>Szpindor</a:t>
            </a:r>
            <a:r>
              <a:rPr lang="pl-PL" sz="2200" dirty="0"/>
              <a:t>.</a:t>
            </a:r>
            <a:br>
              <a:rPr lang="pl-PL" sz="2200" dirty="0"/>
            </a:br>
            <a:br>
              <a:rPr lang="pl-PL" sz="2200" dirty="0"/>
            </a:br>
            <a:r>
              <a:rPr lang="pl-PL" sz="2200" dirty="0">
                <a:hlinkClick r:id="rId2"/>
              </a:rPr>
              <a:t>https</a:t>
            </a:r>
            <a:r>
              <a:rPr lang="pl-PL" sz="2200">
                <a:hlinkClick r:id="rId2"/>
              </a:rPr>
              <a:t>://www.poradnikzdrowie.pl/uroda/kosmetyki/skladniki-kosmetykow-co-musisz-o-nich-wiedziec-aa-tWwb-QHFZ-L2Zd.html</a:t>
            </a:r>
            <a:br>
              <a:rPr lang="pl-PL" sz="2200"/>
            </a:br>
            <a:br>
              <a:rPr lang="pl-PL" sz="2200"/>
            </a:br>
            <a:r>
              <a:rPr lang="pl-PL" sz="2200"/>
              <a:t>http://www.blessthemess.pl/skladniki-kosmetykow-konserwanty-parabeny-silikony-dimethicon/</a:t>
            </a:r>
            <a:br>
              <a:rPr lang="pl-PL" sz="2200"/>
            </a:br>
            <a:br>
              <a:rPr lang="pl-PL" sz="2200"/>
            </a:br>
            <a:br>
              <a:rPr lang="pl-PL" sz="5400" dirty="0"/>
            </a:br>
            <a:endParaRPr lang="pl-PL" sz="5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914400" y="1785938"/>
            <a:ext cx="8229600" cy="46037"/>
          </a:xfrm>
        </p:spPr>
        <p:txBody>
          <a:bodyPr rtlCol="0">
            <a:normAutofit fontScale="250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dirty="0"/>
              <a:t> </a:t>
            </a:r>
          </a:p>
        </p:txBody>
      </p:sp>
      <p:sp>
        <p:nvSpPr>
          <p:cNvPr id="55300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>
              <a:latin typeface="Calibri" pitchFamily="34" charset="0"/>
            </a:endParaRPr>
          </a:p>
        </p:txBody>
      </p:sp>
      <p:sp>
        <p:nvSpPr>
          <p:cNvPr id="55301" name="Rectangle 4"/>
          <p:cNvSpPr>
            <a:spLocks noChangeArrowheads="1"/>
          </p:cNvSpPr>
          <p:nvPr/>
        </p:nvSpPr>
        <p:spPr bwMode="auto">
          <a:xfrm>
            <a:off x="0" y="1000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r"/>
            <a:r>
              <a:rPr lang="pl-PL" sz="900"/>
              <a:t>       </a:t>
            </a:r>
            <a:endParaRPr lang="pl-PL"/>
          </a:p>
        </p:txBody>
      </p:sp>
      <p:sp>
        <p:nvSpPr>
          <p:cNvPr id="55302" name="Rectangle 5"/>
          <p:cNvSpPr>
            <a:spLocks noChangeArrowheads="1"/>
          </p:cNvSpPr>
          <p:nvPr/>
        </p:nvSpPr>
        <p:spPr bwMode="auto">
          <a:xfrm>
            <a:off x="0" y="1381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/>
          </a:p>
        </p:txBody>
      </p:sp>
    </p:spTree>
  </p:cSld>
  <p:clrMapOvr>
    <a:masterClrMapping/>
  </p:clrMapOvr>
  <p:transition>
    <p:wipe dir="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Ewaluacja: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562268194"/>
              </p:ext>
            </p:extLst>
          </p:nvPr>
        </p:nvGraphicFramePr>
        <p:xfrm>
          <a:off x="457200" y="1600200"/>
          <a:ext cx="7467600" cy="7406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/>
                        <a:t>Liczba</a:t>
                      </a:r>
                      <a:r>
                        <a:rPr lang="pl-PL" baseline="0" dirty="0"/>
                        <a:t> punktów</a:t>
                      </a:r>
                      <a:endParaRPr lang="pl-PL" dirty="0"/>
                    </a:p>
                  </a:txBody>
                  <a:tcPr marL="85743" marR="85743"/>
                </a:tc>
                <a:tc>
                  <a:txBody>
                    <a:bodyPr/>
                    <a:lstStyle/>
                    <a:p>
                      <a:r>
                        <a:rPr lang="pl-PL" dirty="0" err="1"/>
                        <a:t>1p</a:t>
                      </a:r>
                      <a:r>
                        <a:rPr lang="pl-PL" dirty="0"/>
                        <a:t>.</a:t>
                      </a:r>
                    </a:p>
                  </a:txBody>
                  <a:tcPr marL="85743" marR="85743"/>
                </a:tc>
                <a:tc>
                  <a:txBody>
                    <a:bodyPr/>
                    <a:lstStyle/>
                    <a:p>
                      <a:r>
                        <a:rPr lang="pl-PL" dirty="0" err="1"/>
                        <a:t>2p</a:t>
                      </a:r>
                      <a:r>
                        <a:rPr lang="pl-PL" dirty="0"/>
                        <a:t>.</a:t>
                      </a:r>
                    </a:p>
                  </a:txBody>
                  <a:tcPr marL="85743" marR="85743"/>
                </a:tc>
                <a:tc>
                  <a:txBody>
                    <a:bodyPr/>
                    <a:lstStyle/>
                    <a:p>
                      <a:r>
                        <a:rPr lang="pl-PL" dirty="0" err="1"/>
                        <a:t>3p</a:t>
                      </a:r>
                      <a:r>
                        <a:rPr lang="pl-PL" dirty="0"/>
                        <a:t>.</a:t>
                      </a:r>
                    </a:p>
                  </a:txBody>
                  <a:tcPr marL="85743" marR="8574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b="1" dirty="0"/>
                        <a:t>Zawartość merytoryczna</a:t>
                      </a:r>
                      <a:r>
                        <a:rPr lang="pl-PL" b="1" baseline="0" dirty="0"/>
                        <a:t> prezentacji</a:t>
                      </a:r>
                      <a:endParaRPr lang="pl-PL" b="1" dirty="0"/>
                    </a:p>
                  </a:txBody>
                  <a:tcPr marL="85743" marR="85743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Informacja niepełna, często nie na temat. Wykorzystanie powierzchowne źródeł. Brak wszystkich obowiązkowych zagadnień. Niewielkie dostosowanie się do wspólnych ustaleń grupy</a:t>
                      </a:r>
                    </a:p>
                  </a:txBody>
                  <a:tcPr marL="85743" marR="85743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Opracowanie większości zagadnień zgodnie z tematem. Wykorzystanie źródeł powierzchownie.</a:t>
                      </a:r>
                    </a:p>
                    <a:p>
                      <a:r>
                        <a:rPr lang="pl-PL" dirty="0"/>
                        <a:t>Dostosowanie się w znacznej mierze do wspólnych ustaleń grupy.</a:t>
                      </a:r>
                    </a:p>
                  </a:txBody>
                  <a:tcPr marL="85743" marR="8574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/>
                        <a:t>Wyczerpujące opracowanie tematu. Pełne wykorzystanie podanych źródeł oraz innych informacji. Całkowite dostosowanie się do wspólnych ustaleń grupy.</a:t>
                      </a:r>
                    </a:p>
                    <a:p>
                      <a:endParaRPr lang="pl-PL" dirty="0"/>
                    </a:p>
                  </a:txBody>
                  <a:tcPr marL="85743" marR="8574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b="1" dirty="0"/>
                        <a:t>Wrażenia wizualne</a:t>
                      </a:r>
                    </a:p>
                  </a:txBody>
                  <a:tcPr marL="85743" marR="85743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Złe rozplanowanie elementów na slajdzie. Słabo czytelna praca, nieestetyczna. Zbyt dużo informacji</a:t>
                      </a:r>
                      <a:r>
                        <a:rPr lang="pl-PL" baseline="0" dirty="0"/>
                        <a:t> na slajdzie lub brak informacji.</a:t>
                      </a:r>
                      <a:endParaRPr lang="pl-PL" dirty="0"/>
                    </a:p>
                  </a:txBody>
                  <a:tcPr marL="85743" marR="85743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Treść poprawnie rozmieszczona. Odpowiednia ilość slajdów, praca czytelna.</a:t>
                      </a:r>
                    </a:p>
                  </a:txBody>
                  <a:tcPr marL="85743" marR="85743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Przejrzysta, czytelna, estetyczna praca. Treść uporządkowana. Odpowiednio dobrane elementy graficzne. </a:t>
                      </a:r>
                    </a:p>
                  </a:txBody>
                  <a:tcPr marL="85743" marR="8574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7614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Ewaluacja: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036897967"/>
              </p:ext>
            </p:extLst>
          </p:nvPr>
        </p:nvGraphicFramePr>
        <p:xfrm>
          <a:off x="457200" y="1600200"/>
          <a:ext cx="7467600" cy="6309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/>
                        <a:t>Liczba</a:t>
                      </a:r>
                      <a:r>
                        <a:rPr lang="pl-PL" baseline="0" dirty="0"/>
                        <a:t> punktów</a:t>
                      </a:r>
                      <a:endParaRPr lang="pl-PL" dirty="0"/>
                    </a:p>
                  </a:txBody>
                  <a:tcPr marL="85743" marR="85743"/>
                </a:tc>
                <a:tc>
                  <a:txBody>
                    <a:bodyPr/>
                    <a:lstStyle/>
                    <a:p>
                      <a:r>
                        <a:rPr lang="pl-PL" dirty="0" err="1"/>
                        <a:t>1p</a:t>
                      </a:r>
                      <a:r>
                        <a:rPr lang="pl-PL" dirty="0"/>
                        <a:t>.</a:t>
                      </a:r>
                    </a:p>
                  </a:txBody>
                  <a:tcPr marL="85743" marR="85743"/>
                </a:tc>
                <a:tc>
                  <a:txBody>
                    <a:bodyPr/>
                    <a:lstStyle/>
                    <a:p>
                      <a:r>
                        <a:rPr lang="pl-PL" dirty="0" err="1"/>
                        <a:t>2p</a:t>
                      </a:r>
                      <a:r>
                        <a:rPr lang="pl-PL" dirty="0"/>
                        <a:t>.</a:t>
                      </a:r>
                    </a:p>
                  </a:txBody>
                  <a:tcPr marL="85743" marR="85743"/>
                </a:tc>
                <a:tc>
                  <a:txBody>
                    <a:bodyPr/>
                    <a:lstStyle/>
                    <a:p>
                      <a:r>
                        <a:rPr lang="pl-PL" dirty="0" err="1"/>
                        <a:t>3p</a:t>
                      </a:r>
                      <a:r>
                        <a:rPr lang="pl-PL" dirty="0"/>
                        <a:t>.</a:t>
                      </a:r>
                    </a:p>
                  </a:txBody>
                  <a:tcPr marL="85743" marR="8574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b="1" dirty="0"/>
                        <a:t>Pokaz</a:t>
                      </a:r>
                      <a:r>
                        <a:rPr lang="pl-PL" b="1" baseline="0" dirty="0"/>
                        <a:t> - prezentacji</a:t>
                      </a:r>
                      <a:endParaRPr lang="pl-PL" b="1" dirty="0"/>
                    </a:p>
                  </a:txBody>
                  <a:tcPr marL="85743" marR="85743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Praca tylko przeczytana (zamigana)przez ucznia, słaba znajomość</a:t>
                      </a:r>
                      <a:r>
                        <a:rPr lang="pl-PL" baseline="0" dirty="0"/>
                        <a:t> tematu, słownictwa. Brak odpowiedzi na pytania dodatkowe nauczyciela</a:t>
                      </a:r>
                      <a:endParaRPr lang="pl-PL" dirty="0"/>
                    </a:p>
                  </a:txBody>
                  <a:tcPr marL="85743" marR="85743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Prezentacja częściowo przeczytana, częściowo samodzielnie</a:t>
                      </a:r>
                      <a:r>
                        <a:rPr lang="pl-PL" baseline="0" dirty="0"/>
                        <a:t> powiedziana (zamigana). Słabe odpowiedzi na pytania nauczyciela</a:t>
                      </a:r>
                      <a:endParaRPr lang="pl-PL" dirty="0"/>
                    </a:p>
                  </a:txBody>
                  <a:tcPr marL="85743" marR="85743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Prezentacja przedstawiona samodzielnie, duża</a:t>
                      </a:r>
                      <a:r>
                        <a:rPr lang="pl-PL" baseline="0" dirty="0"/>
                        <a:t> znajomość tematu. Umiejętność odpowiedzi na pytania nauczyciela dotyczące prezentowanej tematyki</a:t>
                      </a:r>
                      <a:endParaRPr lang="pl-PL" dirty="0"/>
                    </a:p>
                  </a:txBody>
                  <a:tcPr marL="85743" marR="8574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b="1" dirty="0"/>
                        <a:t>Zaangażowanie par, oraz umiejętność współpracy </a:t>
                      </a:r>
                      <a:r>
                        <a:rPr lang="pl-PL" sz="1200" b="0" baseline="0" dirty="0"/>
                        <a:t>(w tej części zadania punkty przyznajemy biorąc pod uwagę zaangażowanie uczniów i ich indywidualne możliwości.</a:t>
                      </a:r>
                      <a:endParaRPr lang="pl-PL" dirty="0"/>
                    </a:p>
                  </a:txBody>
                  <a:tcPr marL="85743" marR="85743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Niewielkie zaangażowanie w pracę.</a:t>
                      </a:r>
                    </a:p>
                  </a:txBody>
                  <a:tcPr marL="85743" marR="85743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Średnie zaangażowanie w pracę.</a:t>
                      </a:r>
                    </a:p>
                  </a:txBody>
                  <a:tcPr marL="85743" marR="85743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Duże</a:t>
                      </a:r>
                      <a:r>
                        <a:rPr lang="pl-PL" baseline="0" dirty="0"/>
                        <a:t> zaangażowanie, kreatywność i inicjowanie działań.</a:t>
                      </a:r>
                      <a:endParaRPr lang="pl-PL" dirty="0"/>
                    </a:p>
                  </a:txBody>
                  <a:tcPr marL="85743" marR="8574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11249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Ewaluacja – </a:t>
            </a:r>
            <a:r>
              <a:rPr lang="pl-PL" dirty="0">
                <a:solidFill>
                  <a:srgbClr val="FF0000"/>
                </a:solidFill>
              </a:rPr>
              <a:t>ocenianie</a:t>
            </a:r>
            <a:r>
              <a:rPr lang="pl-PL" dirty="0"/>
              <a:t>: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147378647"/>
              </p:ext>
            </p:extLst>
          </p:nvPr>
        </p:nvGraphicFramePr>
        <p:xfrm>
          <a:off x="395536" y="1556792"/>
          <a:ext cx="8229600" cy="36724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463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PUNKTY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effectLst/>
                          <a:latin typeface="Times New Roman"/>
                        </a:rPr>
                        <a:t>OCENA</a:t>
                      </a:r>
                      <a:endParaRPr lang="pl-PL" sz="1800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463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   &lt;2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Niedostateczna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463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  4-3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Dopuszczająca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463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6-5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Dostateczna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463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8-7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Dobra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463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 9-10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Bardzo Dobra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463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 11-12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Celująca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08530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Konkluzja: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W czasie pisania tego zadania zdobyliście wiele wiadomości:</a:t>
            </a:r>
          </a:p>
          <a:p>
            <a:r>
              <a:rPr lang="pl-PL" dirty="0"/>
              <a:t>Form kosmetycznych</a:t>
            </a:r>
          </a:p>
          <a:p>
            <a:r>
              <a:rPr lang="pl-PL" dirty="0"/>
              <a:t>Tworzenia form kosmetycznych</a:t>
            </a:r>
          </a:p>
          <a:p>
            <a:r>
              <a:rPr lang="pl-PL" dirty="0"/>
              <a:t>Podziału form kosmetycznych</a:t>
            </a:r>
          </a:p>
          <a:p>
            <a:r>
              <a:rPr lang="pl-PL" dirty="0"/>
              <a:t>Zastosowania w kosmetyce</a:t>
            </a:r>
          </a:p>
        </p:txBody>
      </p:sp>
    </p:spTree>
    <p:extLst>
      <p:ext uri="{BB962C8B-B14F-4D97-AF65-F5344CB8AC3E}">
        <p14:creationId xmlns:p14="http://schemas.microsoft.com/office/powerpoint/2010/main" val="8341592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Konkluzja: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/>
              <a:t>Nauczyliście się korzystać ze z różnych źródeł internetowych oraz poznaliście zasady bezpiecznego korzystania z Internetu</a:t>
            </a:r>
          </a:p>
          <a:p>
            <a:r>
              <a:rPr lang="pl-PL" dirty="0"/>
              <a:t>Nauczyliście się trudnej sztuki kompromisu – czyli dogadania się w grupie, kiedy każdy z was ma inne zdanie</a:t>
            </a:r>
          </a:p>
          <a:p>
            <a:r>
              <a:rPr lang="pl-PL" dirty="0"/>
              <a:t>Poznaliście również sztukę współpracy w grupie rówieśników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31792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pl-PL" dirty="0"/>
            </a:br>
            <a:r>
              <a:rPr lang="pl-PL" dirty="0"/>
              <a:t>Poradnik dla nauczyciela:</a:t>
            </a:r>
            <a:br>
              <a:rPr lang="pl-PL" dirty="0">
                <a:solidFill>
                  <a:srgbClr val="FF0000"/>
                </a:solidFill>
              </a:rPr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/>
              <a:t>1. Projekt ten może być dosyć trudny dla uczniów, muszą tu połączyć kilka wątków, nauczyciel powinien koordynować pracę uczniów i na poszczególnych etapach sprawdzać czy uczniowie sobie ze wszystkim radzą: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Zapoznanie uczniów z projektem jego zadaniami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Przeglądnięcie z uczniami wybranych źródeł internetowych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Pomoc uczniom w wypracowaniu wspólnych rozwiązań przy ustalaniu wspólnych rozwiązań  wyboru tematyki.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Pomoc uczniom w dopilnowaniu terminów, oraz pomoc o pomoc i współpracę nauczyciela języka migowego, informatyki.</a:t>
            </a:r>
          </a:p>
          <a:p>
            <a:pPr>
              <a:buFont typeface="Wingdings" panose="05000000000000000000" pitchFamily="2" charset="2"/>
              <a:buChar char="§"/>
            </a:pPr>
            <a:endParaRPr lang="pl-PL" dirty="0"/>
          </a:p>
          <a:p>
            <a:pPr>
              <a:buFont typeface="Wingdings" panose="05000000000000000000" pitchFamily="2" charset="2"/>
              <a:buChar char="§"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845930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Poradnik dla nauczyciela: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/>
              <a:t>2. W tworzeniu prezentacji mogą uczniom pomagać rodzice, zwłaszcza w przeglądnięciu stron internetowych oraz wyborze odpowiednich informacji do prezentacji.</a:t>
            </a:r>
          </a:p>
          <a:p>
            <a:pPr marL="0" indent="0">
              <a:buNone/>
            </a:pPr>
            <a:r>
              <a:rPr lang="pl-PL" dirty="0"/>
              <a:t>3. Nauczyciel powinien zwrócić uczniom uwagę, aby przygotowywana przez nich prezentacja była przemyślana, tak, żeby mogli później w zrozumiały sposób zaprezentować ja na forum klasy.</a:t>
            </a:r>
          </a:p>
          <a:p>
            <a:pPr marL="0" indent="0">
              <a:buNone/>
            </a:pPr>
            <a:r>
              <a:rPr lang="pl-PL" dirty="0"/>
              <a:t>4. Nauczyciel może sam zdecydować o formie  prezentacji projektu. Forma prezentacji musi uwzględniać możliwości indywidualne uczniów.</a:t>
            </a:r>
          </a:p>
          <a:p>
            <a:pPr marL="0" indent="0">
              <a:buNone/>
            </a:pPr>
            <a:r>
              <a:rPr lang="pl-PL" dirty="0"/>
              <a:t>5. Na realizację projektu powinna być przeznaczone ok. 3 tygodni, czas ewentualnie można wydłużyć jeśli jest to konieczne.</a:t>
            </a:r>
          </a:p>
          <a:p>
            <a:pPr marL="0" indent="0">
              <a:buNone/>
            </a:pP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082176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Rodzaje form kosmetycznych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b="1" dirty="0"/>
              <a:t>Web Quest przeznaczony dla uczniów niesłyszących  w ramach przedmiotu kosmetyka pielęgnacyjna i upiększająca twarzy, szyi </a:t>
            </a:r>
            <a:r>
              <a:rPr lang="pl-PL" b="1"/>
              <a:t>i dekoltu</a:t>
            </a:r>
            <a:endParaRPr lang="pl-PL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30626"/>
          </a:xfrm>
        </p:spPr>
        <p:txBody>
          <a:bodyPr>
            <a:normAutofit/>
          </a:bodyPr>
          <a:lstStyle/>
          <a:p>
            <a:r>
              <a:rPr lang="pl-PL" sz="7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Powodzenia !!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21D5703-E557-44BF-89C8-4A2B93DD92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2286000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pl-PL" dirty="0"/>
              <a:t>Projekt „</a:t>
            </a:r>
            <a:r>
              <a:rPr lang="pl-PL" b="0" i="0" dirty="0">
                <a:effectLst/>
              </a:rPr>
              <a:t>Innowacyjne narzędzia w edukacji zawodowej dla niesłyszących</a:t>
            </a:r>
            <a:r>
              <a:rPr lang="pl-PL" dirty="0"/>
              <a:t>” korzysta z dofinansowania otrzymanego od Islandii, Liechtensteinu i Norwegii w ramach funduszy EOG. </a:t>
            </a:r>
            <a:br>
              <a:rPr lang="pl-PL" dirty="0"/>
            </a:b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124197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Spis treści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1. Wprowadzenie</a:t>
            </a:r>
          </a:p>
          <a:p>
            <a:pPr marL="0" indent="0">
              <a:buNone/>
            </a:pPr>
            <a:r>
              <a:rPr lang="pl-PL" dirty="0"/>
              <a:t>2. Zadania</a:t>
            </a:r>
          </a:p>
          <a:p>
            <a:pPr marL="0" indent="0">
              <a:buNone/>
            </a:pPr>
            <a:r>
              <a:rPr lang="pl-PL" dirty="0"/>
              <a:t>3. Proces</a:t>
            </a:r>
          </a:p>
          <a:p>
            <a:pPr marL="0" indent="0">
              <a:buNone/>
            </a:pPr>
            <a:r>
              <a:rPr lang="pl-PL" dirty="0"/>
              <a:t>4. Źródła</a:t>
            </a:r>
          </a:p>
          <a:p>
            <a:pPr marL="0" indent="0">
              <a:buNone/>
            </a:pPr>
            <a:r>
              <a:rPr lang="pl-PL" dirty="0"/>
              <a:t>5. Ewaluacja</a:t>
            </a:r>
          </a:p>
          <a:p>
            <a:pPr marL="0" indent="0">
              <a:buNone/>
            </a:pPr>
            <a:r>
              <a:rPr lang="pl-PL" dirty="0"/>
              <a:t>6. Konkluzja</a:t>
            </a:r>
          </a:p>
          <a:p>
            <a:pPr marL="0" indent="0">
              <a:buNone/>
            </a:pPr>
            <a:r>
              <a:rPr lang="pl-PL" dirty="0"/>
              <a:t>7. Poradnik dla nauczyciela</a:t>
            </a:r>
          </a:p>
          <a:p>
            <a:endParaRPr lang="pl-PL" dirty="0"/>
          </a:p>
        </p:txBody>
      </p:sp>
      <p:pic>
        <p:nvPicPr>
          <p:cNvPr id="18434" name="Picture 2" descr="Kosmetyki, rysunek, komplet. Designs., makijaż, to, perfumy, tusz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00562" y="1785926"/>
            <a:ext cx="4286250" cy="32861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wprowadzenie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>
                <a:solidFill>
                  <a:srgbClr val="FF0000"/>
                </a:solidFill>
              </a:rPr>
              <a:t>Co to są formy kosmetyczne ?</a:t>
            </a:r>
          </a:p>
          <a:p>
            <a:pPr marL="0" indent="0">
              <a:buNone/>
            </a:pPr>
            <a:r>
              <a:rPr lang="pl-PL" dirty="0">
                <a:solidFill>
                  <a:srgbClr val="FF0000"/>
                </a:solidFill>
              </a:rPr>
              <a:t>Jaki jest podział form kosmetycznych ?</a:t>
            </a:r>
          </a:p>
          <a:p>
            <a:pPr marL="0" indent="0">
              <a:buNone/>
            </a:pPr>
            <a:r>
              <a:rPr lang="pl-PL" dirty="0">
                <a:solidFill>
                  <a:srgbClr val="FF0000"/>
                </a:solidFill>
              </a:rPr>
              <a:t>Co jest podstawą budowy kosmetyku ?</a:t>
            </a:r>
          </a:p>
          <a:p>
            <a:pPr marL="0" indent="0">
              <a:buNone/>
            </a:pPr>
            <a:r>
              <a:rPr lang="pl-PL" dirty="0">
                <a:solidFill>
                  <a:srgbClr val="FF0000"/>
                </a:solidFill>
              </a:rPr>
              <a:t>Jaki jest skład kosmetyków?</a:t>
            </a:r>
          </a:p>
          <a:p>
            <a:pPr marL="0" indent="0">
              <a:buNone/>
            </a:pPr>
            <a:r>
              <a:rPr lang="pl-PL" dirty="0">
                <a:solidFill>
                  <a:srgbClr val="FF0000"/>
                </a:solidFill>
              </a:rPr>
              <a:t>Czy znasz podział kosmetyków ze względu na przeznaczenie i rodzaj skóry ?</a:t>
            </a:r>
          </a:p>
          <a:p>
            <a:pPr marL="0" indent="0">
              <a:buNone/>
            </a:pPr>
            <a:r>
              <a:rPr lang="pl-PL" dirty="0"/>
              <a:t>Czy znacie odpowiedzi na te pytania 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Wprowadzenie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l-PL" b="1" dirty="0"/>
              <a:t> Formy kosmetyczne  - inaczej produkt kosmetyczny:</a:t>
            </a:r>
            <a:r>
              <a:rPr lang="pl-PL" dirty="0"/>
              <a:t> jest</a:t>
            </a:r>
            <a:r>
              <a:rPr lang="pl-PL" b="1" dirty="0"/>
              <a:t>  </a:t>
            </a:r>
            <a:r>
              <a:rPr lang="pl-PL" dirty="0"/>
              <a:t>to każda substancja lub mieszanina przeznaczona do kontaktu z zewnętrznymi częściami ciała ludzkiego Zadaniem produktu kosmetycznego jest utrzymanie  ich w czystości , perfumowanie, zmiana wyglądu ,ochrona, utrzymanie w dobrej kondycji .</a:t>
            </a:r>
          </a:p>
          <a:p>
            <a:endParaRPr lang="pl-PL" dirty="0"/>
          </a:p>
          <a:p>
            <a:r>
              <a:rPr lang="pl-PL" dirty="0"/>
              <a:t>Na kolejnych slajdach zobaczycie podstawowe informacje ,które muszą być omówione aby zapoznać się z tematem form kosmetycznych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Zagadnienia z którymi należy się zapoznać 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pl-PL" dirty="0"/>
              <a:t>    1.  Podział produktów kosmetycznych </a:t>
            </a:r>
          </a:p>
          <a:p>
            <a:pPr marL="514350" indent="-514350">
              <a:buNone/>
            </a:pPr>
            <a:r>
              <a:rPr lang="pl-PL" dirty="0"/>
              <a:t>    2 . Budowa SPC- środki powierzchniowo          czynne</a:t>
            </a:r>
          </a:p>
          <a:p>
            <a:pPr marL="514350" indent="-514350">
              <a:buNone/>
            </a:pPr>
            <a:r>
              <a:rPr lang="pl-PL" dirty="0"/>
              <a:t>    3. Rodzaje form kosmetycznych </a:t>
            </a:r>
          </a:p>
          <a:p>
            <a:pPr marL="514350" indent="-514350">
              <a:buNone/>
            </a:pPr>
            <a:r>
              <a:rPr lang="pl-PL" dirty="0"/>
              <a:t>    4. Co to jest emulsja</a:t>
            </a:r>
          </a:p>
          <a:p>
            <a:pPr marL="514350" indent="-514350">
              <a:buNone/>
            </a:pPr>
            <a:r>
              <a:rPr lang="pl-PL" dirty="0"/>
              <a:t>    5. Preparaty myjące</a:t>
            </a:r>
          </a:p>
          <a:p>
            <a:pPr marL="514350" indent="-514350">
              <a:buNone/>
            </a:pPr>
            <a:r>
              <a:rPr lang="pl-PL" dirty="0"/>
              <a:t>    6. Preparaty do demakijażu</a:t>
            </a:r>
          </a:p>
          <a:p>
            <a:pPr marL="514350" indent="-514350">
              <a:buNone/>
            </a:pPr>
            <a:r>
              <a:rPr lang="pl-PL" dirty="0"/>
              <a:t>    7. Maski kosmetyczne</a:t>
            </a:r>
          </a:p>
          <a:p>
            <a:pPr marL="514350" indent="-514350"/>
            <a:endParaRPr lang="pl-PL" dirty="0"/>
          </a:p>
          <a:p>
            <a:endParaRPr lang="pl-P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Zadanie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/>
              <a:t>Waszym zadaniem będzie przygotowanie prezentacji w Power Point na temat form kosmetycznych i podział produktów kosmetycznych z uwzględnieniem wymienionych zagadnień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Zadanie 1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l-PL" dirty="0"/>
              <a:t> Poszukaj informacji na temat :</a:t>
            </a:r>
          </a:p>
          <a:p>
            <a:r>
              <a:rPr lang="pl-PL" dirty="0"/>
              <a:t>   Rodzajów produktów kosmetycznych: czyszczące,     pielęgnacyjne  ochronne  , zapachowe ,upiększające</a:t>
            </a:r>
          </a:p>
          <a:p>
            <a:pPr marL="514350" indent="-514350"/>
            <a:r>
              <a:rPr lang="pl-PL" dirty="0"/>
              <a:t>Budowa SPC- środki powierzchniowo czynne</a:t>
            </a:r>
          </a:p>
          <a:p>
            <a:pPr marL="514350" indent="-514350"/>
            <a:r>
              <a:rPr lang="pl-PL" dirty="0"/>
              <a:t>Rodzaje form kosmetycznych : płynna , koloidalna stała</a:t>
            </a:r>
          </a:p>
          <a:p>
            <a:pPr marL="514350" indent="-514350"/>
            <a:r>
              <a:rPr lang="pl-PL" dirty="0"/>
              <a:t>Co to jest emulsja</a:t>
            </a:r>
          </a:p>
          <a:p>
            <a:pPr marL="514350" indent="-514350"/>
            <a:r>
              <a:rPr lang="pl-PL" dirty="0"/>
              <a:t>Rodzaje emulsji</a:t>
            </a:r>
          </a:p>
          <a:p>
            <a:pPr marL="514350" indent="-514350"/>
            <a:r>
              <a:rPr lang="pl-PL" dirty="0"/>
              <a:t>Formy wodne</a:t>
            </a:r>
          </a:p>
          <a:p>
            <a:pPr marL="514350" indent="-514350"/>
            <a:r>
              <a:rPr lang="pl-PL" dirty="0"/>
              <a:t>Formy bezwodne</a:t>
            </a:r>
          </a:p>
          <a:p>
            <a:pPr marL="514350" indent="-514350"/>
            <a:r>
              <a:rPr lang="pl-PL" dirty="0"/>
              <a:t>Preparaty myjące</a:t>
            </a:r>
          </a:p>
          <a:p>
            <a:pPr marL="514350" indent="-514350"/>
            <a:r>
              <a:rPr lang="pl-PL" dirty="0"/>
              <a:t>Preparaty do demakijażu</a:t>
            </a:r>
          </a:p>
          <a:p>
            <a:pPr marL="514350" indent="-514350"/>
            <a:r>
              <a:rPr lang="pl-PL" dirty="0"/>
              <a:t>Maski kosmetyczne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Proces: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u="sng" dirty="0"/>
              <a:t>Każda prezentacja powinna zawierać:</a:t>
            </a:r>
          </a:p>
          <a:p>
            <a:pPr marL="0" indent="0">
              <a:buNone/>
            </a:pPr>
            <a:r>
              <a:rPr lang="pl-PL" dirty="0"/>
              <a:t>1. Imię i nazwisko autorów</a:t>
            </a:r>
          </a:p>
          <a:p>
            <a:pPr marL="0" indent="0">
              <a:buNone/>
            </a:pPr>
            <a:r>
              <a:rPr lang="pl-PL" dirty="0"/>
              <a:t>2. Temat  zadania .</a:t>
            </a:r>
          </a:p>
          <a:p>
            <a:pPr marL="0" indent="0">
              <a:buNone/>
            </a:pPr>
            <a:r>
              <a:rPr lang="pl-PL" dirty="0"/>
              <a:t>3. Dokładnie opisane zagadnienia  , forma przejrzysta i zrozumiała</a:t>
            </a:r>
          </a:p>
          <a:p>
            <a:pPr marL="0" indent="0">
              <a:buNone/>
            </a:pPr>
            <a:r>
              <a:rPr lang="pl-PL" dirty="0"/>
              <a:t>3. Efektem końcowym prezentacja tematu na lekcjach .</a:t>
            </a:r>
          </a:p>
        </p:txBody>
      </p:sp>
    </p:spTree>
    <p:extLst>
      <p:ext uri="{BB962C8B-B14F-4D97-AF65-F5344CB8AC3E}">
        <p14:creationId xmlns:p14="http://schemas.microsoft.com/office/powerpoint/2010/main" val="15853659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ykusz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Wykusz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ykusz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159</TotalTime>
  <Words>1012</Words>
  <Application>Microsoft Office PowerPoint</Application>
  <PresentationFormat>Pokaz na ekranie (4:3)</PresentationFormat>
  <Paragraphs>138</Paragraphs>
  <Slides>21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21</vt:i4>
      </vt:variant>
    </vt:vector>
  </HeadingPairs>
  <TitlesOfParts>
    <vt:vector size="28" baseType="lpstr">
      <vt:lpstr>Arial</vt:lpstr>
      <vt:lpstr>Calibri</vt:lpstr>
      <vt:lpstr>Century Schoolbook</vt:lpstr>
      <vt:lpstr>Times New Roman</vt:lpstr>
      <vt:lpstr>Wingdings</vt:lpstr>
      <vt:lpstr>Wingdings 2</vt:lpstr>
      <vt:lpstr>Wykusz</vt:lpstr>
      <vt:lpstr>Formy kosmetyczne</vt:lpstr>
      <vt:lpstr>Rodzaje form kosmetycznych </vt:lpstr>
      <vt:lpstr>Spis treści</vt:lpstr>
      <vt:lpstr>wprowadzenie</vt:lpstr>
      <vt:lpstr>Wprowadzenie </vt:lpstr>
      <vt:lpstr>Zagadnienia z którymi należy się zapoznać :</vt:lpstr>
      <vt:lpstr>Zadanie </vt:lpstr>
      <vt:lpstr>Zadanie 1</vt:lpstr>
      <vt:lpstr>Proces: </vt:lpstr>
      <vt:lpstr>Proces: </vt:lpstr>
      <vt:lpstr>Proces: </vt:lpstr>
      <vt:lpstr>Fromy kosmetyczne  w internecie  podręcznik  pt „ Kosmetyka pielęgnacyjna i upiększająca twarzy, szyi i dekoltu” aut: B. Drygas, M. Mrozowska, R. Szpindor.  https://www.poradnikzdrowie.pl/uroda/kosmetyki/skladniki-kosmetykow-co-musisz-o-nich-wiedziec-aa-tWwb-QHFZ-L2Zd.html  http://www.blessthemess.pl/skladniki-kosmetykow-konserwanty-parabeny-silikony-dimethicon/   </vt:lpstr>
      <vt:lpstr>Ewaluacja:</vt:lpstr>
      <vt:lpstr>Ewaluacja:</vt:lpstr>
      <vt:lpstr>Ewaluacja – ocenianie:</vt:lpstr>
      <vt:lpstr>Konkluzja:</vt:lpstr>
      <vt:lpstr>Konkluzja:</vt:lpstr>
      <vt:lpstr> Poradnik dla nauczyciela: </vt:lpstr>
      <vt:lpstr>Poradnik dla nauczyciela:</vt:lpstr>
      <vt:lpstr>Powodzenia !!</vt:lpstr>
      <vt:lpstr>Projekt „Innowacyjne narzędzia w edukacji zawodowej dla niesłyszących” korzysta z dofinansowania otrzymanego od Islandii, Liechtensteinu i Norwegii w ramach funduszy EOG.   </vt:lpstr>
    </vt:vector>
  </TitlesOfParts>
  <Company>wiater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WQ  o sw</dc:title>
  <dc:creator>Kasia</dc:creator>
  <cp:lastModifiedBy>Dell</cp:lastModifiedBy>
  <cp:revision>32</cp:revision>
  <dcterms:created xsi:type="dcterms:W3CDTF">2017-10-04T16:14:31Z</dcterms:created>
  <dcterms:modified xsi:type="dcterms:W3CDTF">2020-09-13T18:28:58Z</dcterms:modified>
</cp:coreProperties>
</file>